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5" r:id="rId4"/>
  </p:sldMasterIdLst>
  <p:notesMasterIdLst>
    <p:notesMasterId r:id="rId16"/>
  </p:notesMasterIdLst>
  <p:handoutMasterIdLst>
    <p:handoutMasterId r:id="rId17"/>
  </p:handoutMasterIdLst>
  <p:sldIdLst>
    <p:sldId id="270" r:id="rId5"/>
    <p:sldId id="276" r:id="rId6"/>
    <p:sldId id="277" r:id="rId7"/>
    <p:sldId id="256" r:id="rId8"/>
    <p:sldId id="268" r:id="rId9"/>
    <p:sldId id="271" r:id="rId10"/>
    <p:sldId id="272" r:id="rId11"/>
    <p:sldId id="273" r:id="rId12"/>
    <p:sldId id="274" r:id="rId13"/>
    <p:sldId id="278" r:id="rId14"/>
    <p:sldId id="275" r:id="rId15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B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3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2D5E9AF-5B90-4DE6-851B-B90277ABBD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4DD291E-F878-4E9D-B387-E66750563F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6D76C-EAEE-4D6D-BD4D-7AA0AB635B83}" type="datetimeFigureOut">
              <a:rPr lang="es-ES" smtClean="0"/>
              <a:t>20/08/2020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51FE8AD-754D-4A0B-9CE1-2B8C82650B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1D68B8-4412-4899-9BE9-18D7731042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CAD63-3FF3-43BC-AB28-B3E08F6C13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6802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2667F-A168-4BB1-BEAF-06A4D4CECEE7}" type="datetimeFigureOut">
              <a:rPr lang="es-ES" noProof="0" smtClean="0"/>
              <a:t>20/08/2020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37B95-17DA-4CF5-8A8E-52A07A33E980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61996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37B95-17DA-4CF5-8A8E-52A07A33E98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6146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37B95-17DA-4CF5-8A8E-52A07A33E98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749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37B95-17DA-4CF5-8A8E-52A07A33E98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5845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37B95-17DA-4CF5-8A8E-52A07A33E98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897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37B95-17DA-4CF5-8A8E-52A07A33E980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67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6D24920-E229-458B-B2C9-FDB5E053ABAF}" type="datetime1">
              <a:rPr lang="es-ES" noProof="0" smtClean="0"/>
              <a:t>20/08/2020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5363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D8F4721-AA48-417A-9610-57C45ABC516B}" type="datetime1">
              <a:rPr lang="es-ES" noProof="0" smtClean="0"/>
              <a:t>20/08/2020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37352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CC86BDC-1AB0-47F0-92A3-FA68A72D1620}" type="datetime1">
              <a:rPr lang="es-ES" noProof="0" smtClean="0"/>
              <a:t>20/08/2020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6925405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CC86BDC-1AB0-47F0-92A3-FA68A72D1620}" type="datetime1">
              <a:rPr lang="es-ES" noProof="0" smtClean="0"/>
              <a:t>20/08/2020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849681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12AFCF0-8A19-4007-9D13-5C15FC74A4D5}" type="datetime1">
              <a:rPr lang="es-ES" noProof="0" smtClean="0"/>
              <a:t>20/08/2020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61535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FB06EF8-48B1-44BB-9B63-000C69181717}" type="datetime1">
              <a:rPr lang="es-ES" noProof="0" smtClean="0"/>
              <a:t>20/08/2020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962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1679BD1-64CB-4426-8A3F-F5A78976F2CC}" type="datetime1">
              <a:rPr lang="es-ES" noProof="0" smtClean="0"/>
              <a:t>20/08/2020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1224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06ED0C-9989-411C-827F-5927A6B66C89}" type="datetime1">
              <a:rPr lang="es-ES" noProof="0" smtClean="0"/>
              <a:t>20/08/2020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5349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B639C99-D46A-452A-A0A6-D5F728358316}" type="datetime1">
              <a:rPr lang="es-ES" noProof="0" smtClean="0"/>
              <a:t>20/08/2020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7799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CC86BDC-1AB0-47F0-92A3-FA68A72D1620}" type="datetime1">
              <a:rPr lang="es-ES" noProof="0" smtClean="0"/>
              <a:t>20/08/2020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3553420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CC86BDC-1AB0-47F0-92A3-FA68A72D1620}" type="datetime1">
              <a:rPr lang="es-ES" noProof="0" smtClean="0"/>
              <a:t>20/08/2020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6659465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02B0C8"/>
            </a:gs>
            <a:gs pos="9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CC86BDC-1AB0-47F0-92A3-FA68A72D1620}" type="datetime1">
              <a:rPr lang="es-ES" noProof="0" smtClean="0"/>
              <a:t>20/08/2020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257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https://www.cadenanueve.com/wp-content/uploads/2020/02/EQh5DKFWAAAabHF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4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ítulo 1">
            <a:extLst>
              <a:ext uri="{FF2B5EF4-FFF2-40B4-BE49-F238E27FC236}">
                <a16:creationId xmlns:a16="http://schemas.microsoft.com/office/drawing/2014/main" id="{69F1744A-CA11-44DA-AE09-C24B436C1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284" y="1190010"/>
            <a:ext cx="4106271" cy="1049235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es-ES" sz="3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anose="020B0803040709020204" pitchFamily="34" charset="0"/>
              </a:rPr>
              <a:t>Hoja de ruta</a:t>
            </a:r>
            <a:endParaRPr lang="es-ES" sz="3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bo Std" panose="020B0803040709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58" y="2106500"/>
            <a:ext cx="5380681" cy="43753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CuadroTexto 2"/>
          <p:cNvSpPr txBox="1"/>
          <p:nvPr/>
        </p:nvSpPr>
        <p:spPr>
          <a:xfrm>
            <a:off x="7787160" y="1427587"/>
            <a:ext cx="401884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solidFill>
                  <a:schemeClr val="tx1">
                    <a:lumMod val="50000"/>
                  </a:schemeClr>
                </a:solidFill>
              </a:rPr>
              <a:t>ATENDIENDO SUS CONSULTAS </a:t>
            </a:r>
          </a:p>
          <a:p>
            <a:pPr algn="ctr"/>
            <a:r>
              <a:rPr lang="es-AR" dirty="0" smtClean="0">
                <a:solidFill>
                  <a:schemeClr val="tx1">
                    <a:lumMod val="50000"/>
                  </a:schemeClr>
                </a:solidFill>
              </a:rPr>
              <a:t>QUEREMOS EXPLICARLES EL </a:t>
            </a:r>
          </a:p>
          <a:p>
            <a:endParaRPr lang="es-AR" dirty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lang="es-AR" sz="28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PASO A PASO </a:t>
            </a:r>
          </a:p>
          <a:p>
            <a:pPr algn="ctr"/>
            <a:r>
              <a:rPr lang="es-AR" sz="28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PARA </a:t>
            </a:r>
          </a:p>
          <a:p>
            <a:pPr algn="ctr"/>
            <a:r>
              <a:rPr lang="es-AR" sz="2800" b="1" u="sng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DESCARGAR Y SUBIR</a:t>
            </a:r>
            <a:r>
              <a:rPr lang="es-AR" sz="28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s-AR" sz="28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SUS POSTULACIONES </a:t>
            </a:r>
          </a:p>
          <a:p>
            <a:pPr algn="ctr"/>
            <a:r>
              <a:rPr lang="es-AR" sz="28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 HOJA DE RUTA </a:t>
            </a:r>
            <a:endParaRPr lang="en-US" sz="28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0" y="0"/>
            <a:ext cx="3812964" cy="861774"/>
            <a:chOff x="7368803" y="86296"/>
            <a:chExt cx="3812964" cy="861774"/>
          </a:xfrm>
        </p:grpSpPr>
        <p:sp>
          <p:nvSpPr>
            <p:cNvPr id="20" name="Rectángulo 19"/>
            <p:cNvSpPr/>
            <p:nvPr/>
          </p:nvSpPr>
          <p:spPr>
            <a:xfrm>
              <a:off x="7368803" y="86296"/>
              <a:ext cx="3812964" cy="8617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AR" sz="3200" b="1" dirty="0" smtClean="0">
                  <a:ln w="6600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  <a:cs typeface="Arial" panose="020B0604020202020204" pitchFamily="34" charset="0"/>
                </a:rPr>
                <a:t>SAD José C. Paz</a:t>
              </a:r>
            </a:p>
            <a:p>
              <a:pPr algn="ctr"/>
              <a:r>
                <a:rPr lang="es-AR" sz="1600" b="1" dirty="0" smtClean="0">
                  <a:ln w="6600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  <a:cs typeface="Arial" panose="020B0604020202020204" pitchFamily="34" charset="0"/>
                </a:rPr>
                <a:t>Secretaría de Asuntos Docentes</a:t>
              </a:r>
              <a:endParaRPr lang="es-ES" sz="1600" b="1" dirty="0">
                <a:ln w="66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cs typeface="Arial" panose="020B0604020202020204" pitchFamily="34" charset="0"/>
              </a:endParaRPr>
            </a:p>
          </p:txBody>
        </p:sp>
        <p:cxnSp>
          <p:nvCxnSpPr>
            <p:cNvPr id="21" name="Conector recto 20"/>
            <p:cNvCxnSpPr/>
            <p:nvPr/>
          </p:nvCxnSpPr>
          <p:spPr>
            <a:xfrm flipV="1">
              <a:off x="7765881" y="621684"/>
              <a:ext cx="3068615" cy="5315"/>
            </a:xfrm>
            <a:prstGeom prst="line">
              <a:avLst/>
            </a:prstGeom>
            <a:ln w="19050">
              <a:solidFill>
                <a:srgbClr val="216BA6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2" name="Picture 6" descr="Inici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463" y="6073346"/>
            <a:ext cx="3303393" cy="78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La provincia cumple 200 años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388" y="5972041"/>
            <a:ext cx="2029543" cy="101952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image.jimcdn.com/app/cms/image/transf/dimension=220x10000:format=jpg/path/s721689058b1c5c15/image/ic78d7658219d1ba0/version/1580747420/im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953" y="48051"/>
            <a:ext cx="678102" cy="81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/>
          <a:srcRect l="41495" t="29750" r="41651" b="49076"/>
          <a:stretch/>
        </p:blipFill>
        <p:spPr>
          <a:xfrm>
            <a:off x="6193692" y="975784"/>
            <a:ext cx="1157391" cy="903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5492604"/>
      </p:ext>
    </p:extLst>
  </p:cSld>
  <p:clrMapOvr>
    <a:masterClrMapping/>
  </p:clrMapOvr>
  <p:transition spd="slow" advTm="2892">
    <p:randomBar dir="vert"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25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61737" y="1311442"/>
            <a:ext cx="10393115" cy="2032287"/>
          </a:xfrm>
        </p:spPr>
        <p:txBody>
          <a:bodyPr>
            <a:normAutofit/>
          </a:bodyPr>
          <a:lstStyle/>
          <a:p>
            <a:r>
              <a:rPr lang="es-AR" dirty="0" smtClean="0"/>
              <a:t>LA HOJA DE RUTA DEBE IR ACTUALIZÁNDOSE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5505" y="3531204"/>
            <a:ext cx="9719347" cy="547501"/>
          </a:xfrm>
        </p:spPr>
        <p:txBody>
          <a:bodyPr>
            <a:noAutofit/>
          </a:bodyPr>
          <a:lstStyle/>
          <a:p>
            <a:r>
              <a:rPr lang="es-AR" sz="2000" dirty="0" smtClean="0"/>
              <a:t>SI HAS TOMADO HORAS MÓDULOS Y/O CARGOS DEBES IR REGISTRÁNDOLO </a:t>
            </a:r>
            <a:endParaRPr lang="en-US" sz="2000" dirty="0"/>
          </a:p>
        </p:txBody>
      </p:sp>
      <p:sp>
        <p:nvSpPr>
          <p:cNvPr id="4" name="Rectángulo 3"/>
          <p:cNvSpPr/>
          <p:nvPr/>
        </p:nvSpPr>
        <p:spPr>
          <a:xfrm>
            <a:off x="932101" y="200637"/>
            <a:ext cx="3541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RECORDAR: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42211" y="4223084"/>
            <a:ext cx="10684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EN EL ACTO PÚBLICO NO PRESENCIAL SE SIGUE LA MISMA REGLAMENTACIÓN QUE EN LOS ACTOS PÚBLICOS PRESENCIALES </a:t>
            </a:r>
          </a:p>
          <a:p>
            <a:pPr algn="ctr"/>
            <a:endParaRPr lang="es-A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AR" dirty="0" smtClean="0"/>
              <a:t>TENER EN CUENTA QUE NO SE ELEVA DECLARACIÓN JURADA ANTES DE LA DESIGNACIÓN PERO DEBERÁ  ADJUNTARLA,  A LA DOCUMENTACIÓN QUE LE PRESENTARÁ AL SERVICIO EDUCATIVO, </a:t>
            </a:r>
          </a:p>
          <a:p>
            <a:r>
              <a:rPr lang="es-AR" dirty="0" smtClean="0"/>
              <a:t>AL MOMENTO DE HACER LA TOMA DE POSESIÓN.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680486" y="610634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COLOCAR LA CASILLA DE MAIL ABC O GMAIL QUE UTILIZA Y </a:t>
            </a:r>
            <a:r>
              <a:rPr lang="es-AR" sz="20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REVISARLA TODOS LOS DIAS</a:t>
            </a:r>
          </a:p>
          <a:p>
            <a:r>
              <a:rPr lang="es-AR" sz="2000" b="1" dirty="0" smtClean="0"/>
              <a:t>SI HA SIDO DESIGNADO DEBERÁ RESPONDER EL MAIL DENTRO DE LAS 24 HS DE EMITIDO </a:t>
            </a:r>
            <a:endParaRPr lang="en-US" sz="2000" b="1" dirty="0"/>
          </a:p>
        </p:txBody>
      </p:sp>
      <p:pic>
        <p:nvPicPr>
          <p:cNvPr id="7" name="Picture 2" descr="https://image.jimcdn.com/app/cms/image/transf/dimension=220x10000:format=jpg/path/s721689058b1c5c15/image/ic78d7658219d1ba0/version/1580747420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953" y="48051"/>
            <a:ext cx="678102" cy="81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24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190">
        <p14:reveal thruBlk="1" dir="r"/>
      </p:transition>
    </mc:Choice>
    <mc:Fallback xmlns="">
      <p:transition spd="slow" advTm="161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5360" y="1381462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ESTAMOS APRENDIENDO JUNTO A USTEDES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27378" y="3145992"/>
            <a:ext cx="4444647" cy="1651786"/>
          </a:xfrm>
        </p:spPr>
        <p:txBody>
          <a:bodyPr>
            <a:noAutofit/>
          </a:bodyPr>
          <a:lstStyle/>
          <a:p>
            <a:r>
              <a:rPr lang="es-AR" sz="2400" dirty="0" smtClean="0"/>
              <a:t>ESPERAMOS ACLARARLES LAS DUDAS </a:t>
            </a:r>
          </a:p>
          <a:p>
            <a:r>
              <a:rPr lang="es-AR" sz="2400" dirty="0" smtClean="0"/>
              <a:t>ESTAMOS PARA ASESORARLOS, INFORMARLES Y ACOMPAÑARLOS EN ESTE NUEVO PROCESO</a:t>
            </a:r>
          </a:p>
          <a:p>
            <a:endParaRPr lang="es-AR" sz="2400" dirty="0"/>
          </a:p>
        </p:txBody>
      </p:sp>
      <p:sp>
        <p:nvSpPr>
          <p:cNvPr id="10" name="Rectángulo 9"/>
          <p:cNvSpPr/>
          <p:nvPr/>
        </p:nvSpPr>
        <p:spPr>
          <a:xfrm>
            <a:off x="191965" y="6027003"/>
            <a:ext cx="115799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 CONSULTAS</a:t>
            </a:r>
            <a:r>
              <a:rPr lang="es-ES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</a:t>
            </a:r>
            <a:r>
              <a:rPr lang="es-ES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apdsad132@abc.gob.ar</a:t>
            </a:r>
            <a:endParaRPr lang="es-ES" sz="4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2" descr="https://image.jimcdn.com/app/cms/image/transf/dimension=220x10000:format=jpg/path/s721689058b1c5c15/image/ic78d7658219d1ba0/version/1580747420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953" y="48051"/>
            <a:ext cx="678102" cy="81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830" y="1257300"/>
            <a:ext cx="5380681" cy="43753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4" name="Grupo 13"/>
          <p:cNvGrpSpPr/>
          <p:nvPr/>
        </p:nvGrpSpPr>
        <p:grpSpPr>
          <a:xfrm>
            <a:off x="0" y="0"/>
            <a:ext cx="3812964" cy="861774"/>
            <a:chOff x="7368803" y="86296"/>
            <a:chExt cx="3812964" cy="861774"/>
          </a:xfrm>
        </p:grpSpPr>
        <p:sp>
          <p:nvSpPr>
            <p:cNvPr id="15" name="Rectángulo 14"/>
            <p:cNvSpPr/>
            <p:nvPr/>
          </p:nvSpPr>
          <p:spPr>
            <a:xfrm>
              <a:off x="7368803" y="86296"/>
              <a:ext cx="3812964" cy="8617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AR" sz="3200" b="1" dirty="0" smtClean="0">
                  <a:ln w="6600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  <a:cs typeface="Arial" panose="020B0604020202020204" pitchFamily="34" charset="0"/>
                </a:rPr>
                <a:t>SAD José C. Paz</a:t>
              </a:r>
            </a:p>
            <a:p>
              <a:pPr algn="ctr"/>
              <a:r>
                <a:rPr lang="es-AR" sz="1600" b="1" dirty="0" smtClean="0">
                  <a:ln w="6600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  <a:cs typeface="Arial" panose="020B0604020202020204" pitchFamily="34" charset="0"/>
                </a:rPr>
                <a:t>Secretaría de Asuntos Docentes</a:t>
              </a:r>
              <a:endParaRPr lang="es-ES" sz="1600" b="1" dirty="0">
                <a:ln w="66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cs typeface="Arial" panose="020B0604020202020204" pitchFamily="34" charset="0"/>
              </a:endParaRPr>
            </a:p>
          </p:txBody>
        </p:sp>
        <p:cxnSp>
          <p:nvCxnSpPr>
            <p:cNvPr id="16" name="Conector recto 15"/>
            <p:cNvCxnSpPr/>
            <p:nvPr/>
          </p:nvCxnSpPr>
          <p:spPr>
            <a:xfrm flipV="1">
              <a:off x="7765881" y="621684"/>
              <a:ext cx="3068615" cy="5315"/>
            </a:xfrm>
            <a:prstGeom prst="line">
              <a:avLst/>
            </a:prstGeom>
            <a:ln w="19050">
              <a:solidFill>
                <a:srgbClr val="216BA6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156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384">
        <p:split orient="vert"/>
      </p:transition>
    </mc:Choice>
    <mc:Fallback xmlns="">
      <p:transition spd="slow" advTm="1038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55371" y="533378"/>
            <a:ext cx="5181593" cy="1049235"/>
          </a:xfrm>
        </p:spPr>
        <p:txBody>
          <a:bodyPr>
            <a:noAutofit/>
          </a:bodyPr>
          <a:lstStyle/>
          <a:p>
            <a:r>
              <a:rPr lang="es-AR" sz="2400" dirty="0" smtClean="0">
                <a:solidFill>
                  <a:schemeClr val="tx1">
                    <a:lumMod val="50000"/>
                  </a:schemeClr>
                </a:solidFill>
              </a:rPr>
              <a:t>ES UN DOCUMENTO DE EXCEL QUE DEBES DESCARGAR DE LA MISMA PÁGINA DEL ABC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12420" b="6810"/>
          <a:stretch/>
        </p:blipFill>
        <p:spPr>
          <a:xfrm>
            <a:off x="1219200" y="2083640"/>
            <a:ext cx="9268177" cy="395591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119076" y="116663"/>
            <a:ext cx="52325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ESTA ES LA </a:t>
            </a:r>
            <a:r>
              <a:rPr lang="es-ES" sz="32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HOJA DE RUTA</a:t>
            </a:r>
            <a:endParaRPr lang="es-ES" sz="3200" b="0" cap="none" spc="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3617010" y="957916"/>
            <a:ext cx="699911" cy="869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132347" y="6244389"/>
            <a:ext cx="12059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20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 DEBES ADJUNTARLA </a:t>
            </a:r>
            <a:r>
              <a:rPr lang="es-AR" sz="2000" b="1" dirty="0" smtClean="0"/>
              <a:t>SI NO TOMASTE CARGO/MODULOS EN EL CICLO LECTIVO 2020</a:t>
            </a:r>
            <a:endParaRPr lang="en-US" sz="2000" b="1" dirty="0"/>
          </a:p>
        </p:txBody>
      </p:sp>
      <p:pic>
        <p:nvPicPr>
          <p:cNvPr id="8" name="Picture 2" descr="https://image.jimcdn.com/app/cms/image/transf/dimension=220x10000:format=jpg/path/s721689058b1c5c15/image/ic78d7658219d1ba0/version/1580747420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953" y="48051"/>
            <a:ext cx="678102" cy="81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300027"/>
      </p:ext>
    </p:extLst>
  </p:cSld>
  <p:clrMapOvr>
    <a:masterClrMapping/>
  </p:clrMapOvr>
  <p:transition spd="slow" advTm="5334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9289" y="217698"/>
            <a:ext cx="11349874" cy="1408820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tx1">
                    <a:lumMod val="50000"/>
                  </a:schemeClr>
                </a:solidFill>
              </a:rPr>
              <a:t>SI  AÚN NO DESCARGASTE EL ARCHIVO CON EL MODELO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             </a:t>
            </a:r>
            <a:r>
              <a:rPr lang="es-AR" sz="4400" dirty="0" smtClean="0">
                <a:solidFill>
                  <a:schemeClr val="tx1">
                    <a:lumMod val="50000"/>
                  </a:schemeClr>
                </a:solidFill>
              </a:rPr>
              <a:t>DEBES: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19289" y="2013727"/>
            <a:ext cx="5290961" cy="801943"/>
          </a:xfrm>
        </p:spPr>
        <p:txBody>
          <a:bodyPr>
            <a:normAutofit fontScale="92500" lnSpcReduction="10000"/>
          </a:bodyPr>
          <a:lstStyle/>
          <a:p>
            <a:r>
              <a:rPr lang="es-AR" dirty="0" smtClean="0">
                <a:solidFill>
                  <a:schemeClr val="tx1">
                    <a:lumMod val="50000"/>
                  </a:schemeClr>
                </a:solidFill>
              </a:rPr>
              <a:t>CUANDO ENTRAS  A  POSTULARTE, </a:t>
            </a:r>
          </a:p>
          <a:p>
            <a:r>
              <a:rPr lang="es-AR" dirty="0" smtClean="0">
                <a:solidFill>
                  <a:schemeClr val="tx1">
                    <a:lumMod val="50000"/>
                  </a:schemeClr>
                </a:solidFill>
              </a:rPr>
              <a:t>SELECCIONAR DONDE  DICE:  </a:t>
            </a:r>
            <a:r>
              <a:rPr lang="es-AR" b="1" dirty="0" smtClean="0">
                <a:solidFill>
                  <a:schemeClr val="tx1">
                    <a:lumMod val="50000"/>
                  </a:schemeClr>
                </a:solidFill>
              </a:rPr>
              <a:t>SITIO APD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24085" y="4244211"/>
            <a:ext cx="5157787" cy="1859629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29042" y="2849624"/>
            <a:ext cx="5471453" cy="290288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710" y="3998927"/>
            <a:ext cx="4673599" cy="490569"/>
          </a:xfrm>
          <a:prstGeom prst="rect">
            <a:avLst/>
          </a:prstGeom>
        </p:spPr>
      </p:pic>
      <p:sp>
        <p:nvSpPr>
          <p:cNvPr id="10" name="Flecha abajo 9"/>
          <p:cNvSpPr/>
          <p:nvPr/>
        </p:nvSpPr>
        <p:spPr>
          <a:xfrm>
            <a:off x="4726405" y="2806398"/>
            <a:ext cx="352425" cy="14038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/>
          <p:cNvSpPr txBox="1"/>
          <p:nvPr/>
        </p:nvSpPr>
        <p:spPr>
          <a:xfrm>
            <a:off x="6929720" y="2014008"/>
            <a:ext cx="435292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tx1">
                    <a:lumMod val="50000"/>
                  </a:schemeClr>
                </a:solidFill>
              </a:rPr>
              <a:t>VAS AL FINAL DE LA PÁGINA Y ENCONTRARÁS DOCUMENTOS PARA DESCARGAR </a:t>
            </a:r>
          </a:p>
          <a:p>
            <a:endParaRPr lang="es-AR" dirty="0" smtClean="0"/>
          </a:p>
          <a:p>
            <a:r>
              <a:rPr lang="es-AR" sz="2000" dirty="0" smtClean="0">
                <a:solidFill>
                  <a:schemeClr val="accent2">
                    <a:lumMod val="75000"/>
                  </a:schemeClr>
                </a:solidFill>
              </a:rPr>
              <a:t>ALLÍ ESTÁ EL DOCUMENTO </a:t>
            </a:r>
          </a:p>
          <a:p>
            <a:pPr algn="ctr"/>
            <a:r>
              <a:rPr lang="es-AR" u="sng" dirty="0" smtClean="0">
                <a:latin typeface="Arial Black" panose="020B0A04020102020204" pitchFamily="34" charset="0"/>
              </a:rPr>
              <a:t>HOJA DE RUTA ACTOS PÚBLICOS NO PRESENCIALES </a:t>
            </a:r>
            <a:endParaRPr lang="en-US" u="sng" dirty="0">
              <a:latin typeface="Arial Black" panose="020B0A040201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6764" y="5658800"/>
            <a:ext cx="5666873" cy="1311418"/>
          </a:xfrm>
          <a:prstGeom prst="rect">
            <a:avLst/>
          </a:prstGeom>
          <a:effectLst>
            <a:glow rad="127000">
              <a:schemeClr val="accent2">
                <a:lumMod val="20000"/>
                <a:lumOff val="80000"/>
                <a:alpha val="91000"/>
              </a:schemeClr>
            </a:glo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4474" y="4555653"/>
            <a:ext cx="2105526" cy="48772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0929" y="4091881"/>
            <a:ext cx="435244" cy="418367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8625934" y="5332030"/>
            <a:ext cx="3152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DESCARGAR COMPLETAR Y GUARDAR PARA LUEGO UTILIZARLA EN LAS POSTULACIONES </a:t>
            </a:r>
            <a:endParaRPr lang="en-US" dirty="0"/>
          </a:p>
        </p:txBody>
      </p:sp>
      <p:pic>
        <p:nvPicPr>
          <p:cNvPr id="14" name="Picture 2" descr="https://image.jimcdn.com/app/cms/image/transf/dimension=220x10000:format=jpg/path/s721689058b1c5c15/image/ic78d7658219d1ba0/version/1580747420/imag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953" y="48051"/>
            <a:ext cx="678102" cy="81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48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316">
        <p14:reveal/>
      </p:transition>
    </mc:Choice>
    <mc:Fallback xmlns="">
      <p:transition spd="slow" advTm="163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1D090625-51CE-4ECB-81A4-C4905F3FB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6350" y="3124138"/>
            <a:ext cx="6829043" cy="2113906"/>
          </a:xfrm>
        </p:spPr>
        <p:txBody>
          <a:bodyPr rtlCol="0">
            <a:normAutofit/>
          </a:bodyPr>
          <a:lstStyle/>
          <a:p>
            <a:pPr algn="l" rtl="0"/>
            <a:r>
              <a:rPr lang="es-ES" sz="1700" dirty="0" smtClean="0">
                <a:solidFill>
                  <a:schemeClr val="tx1">
                    <a:lumMod val="50000"/>
                  </a:schemeClr>
                </a:solidFill>
              </a:rPr>
              <a:t>Entrar al ícono de </a:t>
            </a:r>
            <a:r>
              <a:rPr lang="es-ES" sz="1900" u="sng" dirty="0" smtClean="0">
                <a:solidFill>
                  <a:schemeClr val="tx1">
                    <a:lumMod val="50000"/>
                  </a:schemeClr>
                </a:solidFill>
              </a:rPr>
              <a:t>listado de ofertas</a:t>
            </a:r>
            <a:endParaRPr lang="es-ES" sz="1700" u="sng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l" rtl="0"/>
            <a:endParaRPr lang="es-ES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l" rtl="0"/>
            <a:r>
              <a:rPr lang="es-ES" sz="1700" dirty="0" smtClean="0">
                <a:solidFill>
                  <a:schemeClr val="tx1">
                    <a:lumMod val="50000"/>
                  </a:schemeClr>
                </a:solidFill>
              </a:rPr>
              <a:t>Elegir la oferta que te interesa </a:t>
            </a:r>
          </a:p>
          <a:p>
            <a:pPr algn="l" rtl="0"/>
            <a:endParaRPr lang="es-ES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l" rtl="0"/>
            <a:r>
              <a:rPr lang="es-ES" sz="2600" dirty="0" smtClean="0">
                <a:solidFill>
                  <a:schemeClr val="tx1">
                    <a:lumMod val="50000"/>
                  </a:schemeClr>
                </a:solidFill>
              </a:rPr>
              <a:t>postularse</a:t>
            </a:r>
            <a:endParaRPr lang="es-ES" sz="2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92497" y="2898969"/>
            <a:ext cx="5613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1</a:t>
            </a:r>
            <a:endParaRPr lang="es-E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58220" y="3688199"/>
            <a:ext cx="4956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endParaRPr lang="es-E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00701" y="4488392"/>
            <a:ext cx="4956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endParaRPr lang="es-E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Flecha doblada hacia arriba 9"/>
          <p:cNvSpPr/>
          <p:nvPr/>
        </p:nvSpPr>
        <p:spPr>
          <a:xfrm>
            <a:off x="4921957" y="3238132"/>
            <a:ext cx="1648178" cy="100798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echa doblada hacia arriba 11"/>
          <p:cNvSpPr/>
          <p:nvPr/>
        </p:nvSpPr>
        <p:spPr>
          <a:xfrm rot="17173633">
            <a:off x="3196379" y="2293892"/>
            <a:ext cx="785076" cy="83825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t="22197" r="2427" b="4887"/>
          <a:stretch/>
        </p:blipFill>
        <p:spPr>
          <a:xfrm>
            <a:off x="4921956" y="585076"/>
            <a:ext cx="3207611" cy="2502548"/>
          </a:xfrm>
          <a:prstGeom prst="rect">
            <a:avLst/>
          </a:prstGeom>
        </p:spPr>
      </p:pic>
      <p:sp>
        <p:nvSpPr>
          <p:cNvPr id="11" name="Flecha derecha 10"/>
          <p:cNvSpPr/>
          <p:nvPr/>
        </p:nvSpPr>
        <p:spPr>
          <a:xfrm>
            <a:off x="3804356" y="4873112"/>
            <a:ext cx="5095095" cy="557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ángulo 15"/>
          <p:cNvSpPr/>
          <p:nvPr/>
        </p:nvSpPr>
        <p:spPr>
          <a:xfrm>
            <a:off x="946891" y="-18266"/>
            <a:ext cx="60981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  YA LA TENES DESCARGADA</a:t>
            </a:r>
            <a:endParaRPr lang="es-ES" sz="3200" b="0" cap="none" spc="0" dirty="0">
              <a:ln w="0"/>
              <a:solidFill>
                <a:schemeClr val="tx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2" descr="https://image.jimcdn.com/app/cms/image/transf/dimension=220x10000:format=jpg/path/s721689058b1c5c15/image/ic78d7658219d1ba0/version/1580747420/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953" y="48051"/>
            <a:ext cx="678102" cy="81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/>
          <a:srcRect l="41495" t="29750" r="41651" b="49076"/>
          <a:stretch/>
        </p:blipFill>
        <p:spPr>
          <a:xfrm>
            <a:off x="1041723" y="932842"/>
            <a:ext cx="2035069" cy="1588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11121" t="14806" r="63240" b="10459"/>
          <a:stretch/>
        </p:blipFill>
        <p:spPr>
          <a:xfrm>
            <a:off x="8970220" y="932842"/>
            <a:ext cx="3082065" cy="505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819">
        <p:split orient="vert"/>
      </p:transition>
    </mc:Choice>
    <mc:Fallback xmlns="">
      <p:transition spd="slow" advTm="1081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A25782-BD92-45C9-A8FE-5E3488DF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954" y="626775"/>
            <a:ext cx="7091483" cy="1173817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es-ES" sz="3200" dirty="0" smtClean="0">
                <a:solidFill>
                  <a:schemeClr val="tx1">
                    <a:lumMod val="50000"/>
                  </a:schemeClr>
                </a:solidFill>
              </a:rPr>
              <a:t>Completar todos los datos requeridos</a:t>
            </a:r>
            <a:endParaRPr lang="es-ES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7743" t="12900" r="10446" b="5048"/>
          <a:stretch/>
        </p:blipFill>
        <p:spPr>
          <a:xfrm>
            <a:off x="1555572" y="1213683"/>
            <a:ext cx="7122273" cy="4716956"/>
          </a:xfrm>
          <a:prstGeom prst="rect">
            <a:avLst/>
          </a:prstGeom>
        </p:spPr>
      </p:pic>
      <p:pic>
        <p:nvPicPr>
          <p:cNvPr id="18" name="Picture 2" descr="https://image.jimcdn.com/app/cms/image/transf/dimension=220x10000:format=jpg/path/s721689058b1c5c15/image/ic78d7658219d1ba0/version/1580747420/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953" y="48051"/>
            <a:ext cx="678102" cy="81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62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233">
        <p:circle/>
      </p:transition>
    </mc:Choice>
    <mc:Fallback xmlns="">
      <p:transition spd="slow" advTm="623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32" y="120001"/>
            <a:ext cx="9459945" cy="242390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686" y="1997769"/>
            <a:ext cx="8631024" cy="200575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483" y="4044462"/>
            <a:ext cx="7803556" cy="2225233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10815" y="3523689"/>
            <a:ext cx="3375668" cy="258711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APARECERÁ LA LEYENDA         </a:t>
            </a:r>
            <a:br>
              <a:rPr lang="es-ES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s-ES" u="sng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SELECCIONAR ARCHIVO </a:t>
            </a:r>
            <a:endParaRPr lang="en-US" u="sng" dirty="0">
              <a:solidFill>
                <a:schemeClr val="tx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6921" y="5259184"/>
            <a:ext cx="2048434" cy="5364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458388" y="5130472"/>
            <a:ext cx="646232" cy="4816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68" y="5582300"/>
            <a:ext cx="2731245" cy="74987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68" y="120001"/>
            <a:ext cx="3310415" cy="132294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1588" y="501034"/>
            <a:ext cx="390178" cy="2804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7938" y="1228804"/>
            <a:ext cx="2286845" cy="1525920"/>
          </a:xfrm>
          <a:prstGeom prst="rect">
            <a:avLst/>
          </a:prstGeom>
        </p:spPr>
      </p:pic>
      <p:pic>
        <p:nvPicPr>
          <p:cNvPr id="15" name="Picture 2" descr="https://image.jimcdn.com/app/cms/image/transf/dimension=220x10000:format=jpg/path/s721689058b1c5c15/image/ic78d7658219d1ba0/version/1580747420/imag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953" y="48051"/>
            <a:ext cx="678102" cy="81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420060"/>
      </p:ext>
    </p:extLst>
  </p:cSld>
  <p:clrMapOvr>
    <a:masterClrMapping/>
  </p:clrMapOvr>
  <p:transition spd="med" advTm="11073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1D090625-51CE-4ECB-81A4-C4905F3FB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6350" y="3124138"/>
            <a:ext cx="6829043" cy="2612322"/>
          </a:xfrm>
        </p:spPr>
        <p:txBody>
          <a:bodyPr rtlCol="0">
            <a:normAutofit/>
          </a:bodyPr>
          <a:lstStyle/>
          <a:p>
            <a:pPr algn="l" rtl="0"/>
            <a:r>
              <a:rPr lang="es-ES" sz="2100" dirty="0" smtClean="0">
                <a:solidFill>
                  <a:schemeClr val="tx1">
                    <a:lumMod val="50000"/>
                  </a:schemeClr>
                </a:solidFill>
              </a:rPr>
              <a:t>Abrir archivo en su computadora</a:t>
            </a:r>
            <a:endParaRPr lang="es-ES" sz="2100" u="sng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l" rtl="0"/>
            <a:endParaRPr lang="es-ES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l" rtl="0"/>
            <a:r>
              <a:rPr lang="es-ES" sz="2100" dirty="0" smtClean="0">
                <a:solidFill>
                  <a:schemeClr val="tx1">
                    <a:lumMod val="50000"/>
                  </a:schemeClr>
                </a:solidFill>
              </a:rPr>
              <a:t>Buscar en Archivos personalizados </a:t>
            </a:r>
          </a:p>
          <a:p>
            <a:pPr algn="l" rtl="0"/>
            <a:endParaRPr lang="es-ES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l" rtl="0"/>
            <a:r>
              <a:rPr lang="es-ES" sz="2600" dirty="0" smtClean="0">
                <a:solidFill>
                  <a:schemeClr val="tx1">
                    <a:lumMod val="50000"/>
                  </a:schemeClr>
                </a:solidFill>
              </a:rPr>
              <a:t>Seleccionar el archivo Excel hoja de ruta</a:t>
            </a:r>
          </a:p>
          <a:p>
            <a:pPr algn="l" rtl="0"/>
            <a:r>
              <a:rPr lang="es-ES" sz="2600" dirty="0" smtClean="0">
                <a:solidFill>
                  <a:schemeClr val="tx1">
                    <a:lumMod val="50000"/>
                  </a:schemeClr>
                </a:solidFill>
              </a:rPr>
              <a:t>Y   abrir</a:t>
            </a:r>
            <a:endParaRPr lang="es-ES" sz="2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58220" y="3688199"/>
            <a:ext cx="4956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endParaRPr lang="es-E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00701" y="4488392"/>
            <a:ext cx="4956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endParaRPr lang="es-E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Flecha doblada hacia arriba 9"/>
          <p:cNvSpPr/>
          <p:nvPr/>
        </p:nvSpPr>
        <p:spPr>
          <a:xfrm>
            <a:off x="5697084" y="3201221"/>
            <a:ext cx="1648178" cy="100798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8377" t="12902" r="21799" b="31970"/>
          <a:stretch/>
        </p:blipFill>
        <p:spPr>
          <a:xfrm>
            <a:off x="457200" y="393402"/>
            <a:ext cx="3214472" cy="277836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92497" y="2898969"/>
            <a:ext cx="5613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1</a:t>
            </a:r>
            <a:endParaRPr lang="es-E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Flecha doblada hacia arriba 11"/>
          <p:cNvSpPr/>
          <p:nvPr/>
        </p:nvSpPr>
        <p:spPr>
          <a:xfrm rot="16200000">
            <a:off x="3553847" y="2389554"/>
            <a:ext cx="785076" cy="83825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461" y="435233"/>
            <a:ext cx="3383633" cy="2677701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6775938" y="2416144"/>
            <a:ext cx="1513927" cy="64878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6832" y="1095153"/>
            <a:ext cx="3174183" cy="405682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1850" y="4551184"/>
            <a:ext cx="1566808" cy="707197"/>
          </a:xfrm>
          <a:prstGeom prst="rect">
            <a:avLst/>
          </a:prstGeom>
        </p:spPr>
      </p:pic>
      <p:sp>
        <p:nvSpPr>
          <p:cNvPr id="11" name="Flecha derecha 10"/>
          <p:cNvSpPr/>
          <p:nvPr/>
        </p:nvSpPr>
        <p:spPr>
          <a:xfrm>
            <a:off x="6307014" y="4873112"/>
            <a:ext cx="3182377" cy="557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https://image.jimcdn.com/app/cms/image/transf/dimension=220x10000:format=jpg/path/s721689058b1c5c15/image/ic78d7658219d1ba0/version/1580747420/im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953" y="48051"/>
            <a:ext cx="678102" cy="81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298198"/>
      </p:ext>
    </p:extLst>
  </p:cSld>
  <p:clrMapOvr>
    <a:masterClrMapping/>
  </p:clrMapOvr>
  <p:transition spd="slow" advTm="10615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A25782-BD92-45C9-A8FE-5E3488DF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4703" y="679938"/>
            <a:ext cx="3336281" cy="1173817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es-ES" sz="2300" dirty="0" smtClean="0"/>
              <a:t>En la pantalla de la postulación debe aparecer así</a:t>
            </a:r>
            <a:endParaRPr lang="es-ES" sz="23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t="4400" b="5595"/>
          <a:stretch/>
        </p:blipFill>
        <p:spPr>
          <a:xfrm>
            <a:off x="848043" y="988828"/>
            <a:ext cx="7124230" cy="4178595"/>
          </a:xfrm>
          <a:prstGeom prst="rect">
            <a:avLst/>
          </a:prstGeom>
        </p:spPr>
      </p:pic>
      <p:sp>
        <p:nvSpPr>
          <p:cNvPr id="8" name="Flecha abajo 7"/>
          <p:cNvSpPr/>
          <p:nvPr/>
        </p:nvSpPr>
        <p:spPr>
          <a:xfrm rot="3250705">
            <a:off x="6723225" y="1324206"/>
            <a:ext cx="338667" cy="3519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539" y="3650988"/>
            <a:ext cx="2435328" cy="71781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621703" y="2743047"/>
            <a:ext cx="29125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/>
              <a:t>Eso significa que la hoja de ruta </a:t>
            </a:r>
          </a:p>
          <a:p>
            <a:r>
              <a:rPr lang="es-AR" sz="2800" dirty="0" smtClean="0"/>
              <a:t>ya está vinculada </a:t>
            </a:r>
          </a:p>
          <a:p>
            <a:r>
              <a:rPr lang="es-AR" sz="2800" dirty="0" smtClean="0"/>
              <a:t>a tu postulación</a:t>
            </a:r>
            <a:endParaRPr lang="en-US" sz="2800" dirty="0"/>
          </a:p>
        </p:txBody>
      </p:sp>
      <p:pic>
        <p:nvPicPr>
          <p:cNvPr id="21" name="Picture 2" descr="https://image.jimcdn.com/app/cms/image/transf/dimension=220x10000:format=jpg/path/s721689058b1c5c15/image/ic78d7658219d1ba0/version/1580747420/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953" y="48051"/>
            <a:ext cx="678102" cy="81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75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25">
        <p:split dir="in"/>
      </p:transition>
    </mc:Choice>
    <mc:Fallback xmlns="">
      <p:transition spd="slow" advTm="6825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 quisieras postularte </a:t>
            </a:r>
            <a:br>
              <a:rPr lang="es-AR" dirty="0" smtClean="0"/>
            </a:br>
            <a:r>
              <a:rPr lang="es-AR" u="sng" dirty="0" smtClean="0"/>
              <a:t>sin vincular </a:t>
            </a:r>
            <a:r>
              <a:rPr lang="es-AR" dirty="0" smtClean="0"/>
              <a:t>la hoja de ruta </a:t>
            </a:r>
            <a:endParaRPr lang="en-U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5474" b="5793"/>
          <a:stretch/>
        </p:blipFill>
        <p:spPr>
          <a:xfrm>
            <a:off x="485422" y="2200940"/>
            <a:ext cx="5607403" cy="3274827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413770" y="2017342"/>
            <a:ext cx="5665341" cy="48406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AR" sz="2400" dirty="0" smtClean="0"/>
              <a:t>APARECERÁ LA LEYENDA </a:t>
            </a:r>
          </a:p>
          <a:p>
            <a:pPr marL="0" indent="0">
              <a:buNone/>
            </a:pPr>
            <a:r>
              <a:rPr lang="es-AR" b="1" dirty="0" smtClean="0">
                <a:solidFill>
                  <a:schemeClr val="accent5">
                    <a:lumMod val="75000"/>
                  </a:schemeClr>
                </a:solidFill>
              </a:rPr>
              <a:t>NINGÚN ARCHIVO SELECCIONADO </a:t>
            </a:r>
          </a:p>
          <a:p>
            <a:pPr marL="0" indent="0">
              <a:buNone/>
            </a:pPr>
            <a:r>
              <a:rPr lang="es-AR" dirty="0" smtClean="0"/>
              <a:t>Y  NO TE PERMITIRÁ DAR POR FINALIZADO EL TRÁMITE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  <a:t>RECUERDA QUE TODO ESTE PROCESO PUEDE DEMORAR UNOS 10 MINUTOS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s-AR" dirty="0" smtClean="0"/>
              <a:t>PERO ESTOS DÍAS ESTÁ, POR MOMENTOS,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s-AR" dirty="0" smtClean="0"/>
              <a:t> UN POCO MÁS LENTO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s-AR" sz="2800" dirty="0"/>
              <a:t>¡</a:t>
            </a:r>
            <a:r>
              <a:rPr lang="es-AR" sz="2800" dirty="0" smtClean="0"/>
              <a:t>NO TE DESESPERES!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05" y="3134082"/>
            <a:ext cx="2438611" cy="7193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15135">
            <a:off x="4193159" y="2449843"/>
            <a:ext cx="1856391" cy="1392293"/>
          </a:xfrm>
          <a:prstGeom prst="rect">
            <a:avLst/>
          </a:prstGeom>
        </p:spPr>
      </p:pic>
      <p:pic>
        <p:nvPicPr>
          <p:cNvPr id="9" name="Picture 2" descr="https://image.jimcdn.com/app/cms/image/transf/dimension=220x10000:format=jpg/path/s721689058b1c5c15/image/ic78d7658219d1ba0/version/1580747420/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953" y="48051"/>
            <a:ext cx="678102" cy="81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4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424">
        <p14:reveal thruBlk="1"/>
      </p:transition>
    </mc:Choice>
    <mc:Fallback xmlns="">
      <p:transition spd="slow" advTm="104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6CF9D2-F3E0-450F-B184-8D2A0EB8B1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AABB37-1599-4AE8-818C-82E84CA93DF4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CF9EC99-89FF-486C-9E02-31E13FD72E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375</Words>
  <Application>Microsoft Office PowerPoint</Application>
  <PresentationFormat>Panorámica</PresentationFormat>
  <Paragraphs>75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Hobo Std</vt:lpstr>
      <vt:lpstr>Tema de Office</vt:lpstr>
      <vt:lpstr>Hoja de ruta</vt:lpstr>
      <vt:lpstr>ES UN DOCUMENTO DE EXCEL QUE DEBES DESCARGAR DE LA MISMA PÁGINA DEL ABC</vt:lpstr>
      <vt:lpstr>SI  AÚN NO DESCARGASTE EL ARCHIVO CON EL MODELO              DEBES:</vt:lpstr>
      <vt:lpstr>Presentación de PowerPoint</vt:lpstr>
      <vt:lpstr>Completar todos los datos requeridos</vt:lpstr>
      <vt:lpstr>Presentación de PowerPoint</vt:lpstr>
      <vt:lpstr>Presentación de PowerPoint</vt:lpstr>
      <vt:lpstr>En la pantalla de la postulación debe aparecer así</vt:lpstr>
      <vt:lpstr>Si quisieras postularte  sin vincular la hoja de ruta </vt:lpstr>
      <vt:lpstr>LA HOJA DE RUTA DEBE IR ACTUALIZÁNDOSE</vt:lpstr>
      <vt:lpstr>ESTAMOS APRENDIENDO JUNTO A USTEDES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Hoja de ruta</dc:title>
  <dc:creator>Maria Laura</dc:creator>
  <cp:lastModifiedBy>wclavero@yahoo.com.ar</cp:lastModifiedBy>
  <cp:revision>10</cp:revision>
  <dcterms:created xsi:type="dcterms:W3CDTF">2020-08-19T19:22:27Z</dcterms:created>
  <dcterms:modified xsi:type="dcterms:W3CDTF">2020-08-20T19:59:18Z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